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80" r:id="rId4"/>
    <p:sldId id="281" r:id="rId5"/>
    <p:sldId id="268" r:id="rId6"/>
    <p:sldId id="284" r:id="rId7"/>
    <p:sldId id="277" r:id="rId8"/>
    <p:sldId id="283" r:id="rId9"/>
    <p:sldId id="276" r:id="rId10"/>
    <p:sldId id="285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A6834-ADC8-4FEF-A4F0-A1CED0A56BE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6EE63-FFE3-4984-B723-C0A691A3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5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5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66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8" y="1672044"/>
            <a:ext cx="8909130" cy="1264259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substitution effects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anisotropy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799"/>
            <a:ext cx="8077200" cy="1385111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Huang, Robert Stewart,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Samik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Nikolay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Dyaur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6" y="187469"/>
            <a:ext cx="2197003" cy="659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5029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</a:t>
            </a:r>
          </a:p>
          <a:p>
            <a:pPr algn="ctr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2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5536"/>
            <a:ext cx="2038068" cy="1106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1"/>
          <p:cNvSpPr txBox="1">
            <a:spLocks/>
          </p:cNvSpPr>
          <p:nvPr/>
        </p:nvSpPr>
        <p:spPr>
          <a:xfrm>
            <a:off x="245076" y="-633"/>
            <a:ext cx="8594124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 experiments with 3D printed models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76287"/>
            <a:ext cx="911383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4" name="Group 583"/>
          <p:cNvGrpSpPr/>
          <p:nvPr/>
        </p:nvGrpSpPr>
        <p:grpSpPr>
          <a:xfrm>
            <a:off x="2861749" y="3733800"/>
            <a:ext cx="6206052" cy="2716137"/>
            <a:chOff x="2861749" y="3733800"/>
            <a:chExt cx="6206052" cy="2716137"/>
          </a:xfrm>
        </p:grpSpPr>
        <p:pic>
          <p:nvPicPr>
            <p:cNvPr id="587" name="Picture 5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5" t="4125" r="29050" b="12854"/>
            <a:stretch/>
          </p:blipFill>
          <p:spPr>
            <a:xfrm>
              <a:off x="2861749" y="3733800"/>
              <a:ext cx="3042455" cy="2716137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6553200" y="4867870"/>
              <a:ext cx="2514601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Shear-wave splitting in both directions implies it’s slightly orthorhombic material.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Down Arrow 168"/>
            <p:cNvSpPr/>
            <p:nvPr/>
          </p:nvSpPr>
          <p:spPr>
            <a:xfrm rot="5400000">
              <a:off x="5983236" y="5030143"/>
              <a:ext cx="457200" cy="598785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5" name="TextBox 584"/>
          <p:cNvSpPr txBox="1"/>
          <p:nvPr/>
        </p:nvSpPr>
        <p:spPr>
          <a:xfrm>
            <a:off x="7537623" y="60878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(Huang et al., 2013)</a:t>
            </a:r>
            <a:endParaRPr lang="en-US" sz="1000" dirty="0"/>
          </a:p>
        </p:txBody>
      </p:sp>
      <p:sp>
        <p:nvSpPr>
          <p:cNvPr id="5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9" name="Group 588"/>
          <p:cNvGrpSpPr/>
          <p:nvPr/>
        </p:nvGrpSpPr>
        <p:grpSpPr>
          <a:xfrm>
            <a:off x="245076" y="3615215"/>
            <a:ext cx="6288246" cy="2897200"/>
            <a:chOff x="245076" y="3615215"/>
            <a:chExt cx="6288246" cy="2897200"/>
          </a:xfrm>
        </p:grpSpPr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2844114" y="3615215"/>
              <a:ext cx="3689208" cy="2897200"/>
              <a:chOff x="2891891" y="1143000"/>
              <a:chExt cx="5828572" cy="4577271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03" b="22513"/>
              <a:stretch/>
            </p:blipFill>
            <p:spPr bwMode="auto">
              <a:xfrm>
                <a:off x="2891891" y="1143000"/>
                <a:ext cx="5828572" cy="457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95" t="4125" r="29050" b="12854"/>
              <a:stretch/>
            </p:blipFill>
            <p:spPr>
              <a:xfrm>
                <a:off x="6992036" y="3891348"/>
                <a:ext cx="1728427" cy="1823652"/>
              </a:xfrm>
              <a:prstGeom prst="rect">
                <a:avLst/>
              </a:prstGeom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1891" y="4116362"/>
                <a:ext cx="1603909" cy="1603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86" name="TextBox 585"/>
            <p:cNvSpPr txBox="1"/>
            <p:nvPr/>
          </p:nvSpPr>
          <p:spPr>
            <a:xfrm>
              <a:off x="245076" y="4800600"/>
              <a:ext cx="226952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3D printed cube with penny-shaped cracks.</a:t>
              </a:r>
              <a:endParaRPr lang="en-US" dirty="0"/>
            </a:p>
          </p:txBody>
        </p:sp>
        <p:sp>
          <p:nvSpPr>
            <p:cNvPr id="588" name="Right Arrow 587"/>
            <p:cNvSpPr/>
            <p:nvPr/>
          </p:nvSpPr>
          <p:spPr>
            <a:xfrm>
              <a:off x="2590800" y="4953000"/>
              <a:ext cx="558377" cy="3765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1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Gassmann’s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equations for an orthorhombic medium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rigidity and splitting are independent on fluid type, but not shear-wave velocity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effects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anisotropic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P-wave velocity of low-porosity sands is constant with fluids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High-porosity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sands or low-porosity wet sands, have more azimuthal amplitude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-633"/>
            <a:ext cx="7886700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74957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35" y="1035024"/>
            <a:ext cx="7886700" cy="499872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Allied Geophysical Laboratories, UH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Robert Sheriff and SEG Foundation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 adjunct and research professors: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Dr. Leon Thomsen and Dr. Colin Sayers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12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4782" y="1828799"/>
            <a:ext cx="3548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altLang="zh-CN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03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64"/>
            <a:ext cx="7886700" cy="1300941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767"/>
            <a:ext cx="7886700" cy="51725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Natural fractures and anisotropy, fluid effects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methods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Anisotropic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Gassmann’s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equations, parameterize,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recast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Gassmann’s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equations</a:t>
            </a:r>
          </a:p>
          <a:p>
            <a:pPr marL="0" indent="0"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 &amp; S-wave moduli and velocities, Thomsen’s parameters, 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azimuthal amplitude variation</a:t>
            </a:r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4752648" y="3635440"/>
            <a:ext cx="3019752" cy="1550134"/>
            <a:chOff x="4600248" y="2648486"/>
            <a:chExt cx="3019752" cy="1550134"/>
          </a:xfrm>
        </p:grpSpPr>
        <p:grpSp>
          <p:nvGrpSpPr>
            <p:cNvPr id="61" name="Group 60"/>
            <p:cNvGrpSpPr/>
            <p:nvPr/>
          </p:nvGrpSpPr>
          <p:grpSpPr>
            <a:xfrm>
              <a:off x="4937760" y="3543300"/>
              <a:ext cx="18288" cy="528993"/>
              <a:chOff x="3185160" y="3543300"/>
              <a:chExt cx="45720" cy="528993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257800" y="3832860"/>
              <a:ext cx="18288" cy="365760"/>
              <a:chOff x="3185160" y="3543300"/>
              <a:chExt cx="45720" cy="528993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494020" y="3543300"/>
              <a:ext cx="18288" cy="528993"/>
              <a:chOff x="3185160" y="3543300"/>
              <a:chExt cx="45720" cy="528993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715000" y="3688080"/>
              <a:ext cx="18288" cy="274320"/>
              <a:chOff x="3185160" y="3543300"/>
              <a:chExt cx="45720" cy="528993"/>
            </a:xfrm>
          </p:grpSpPr>
          <p:sp>
            <p:nvSpPr>
              <p:cNvPr id="142" name="Freeform 14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14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943600" y="3547110"/>
              <a:ext cx="18288" cy="528993"/>
              <a:chOff x="3185160" y="3543300"/>
              <a:chExt cx="45720" cy="528993"/>
            </a:xfrm>
          </p:grpSpPr>
          <p:sp>
            <p:nvSpPr>
              <p:cNvPr id="140" name="Freeform 13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14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172200" y="3535680"/>
              <a:ext cx="18288" cy="528993"/>
              <a:chOff x="3185160" y="3543300"/>
              <a:chExt cx="45720" cy="528993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553200" y="3657600"/>
              <a:ext cx="18288" cy="528993"/>
              <a:chOff x="3185160" y="3543300"/>
              <a:chExt cx="45720" cy="528993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2700000">
              <a:off x="5131362" y="3087487"/>
              <a:ext cx="18288" cy="528993"/>
              <a:chOff x="3185160" y="3543300"/>
              <a:chExt cx="45720" cy="528993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2700000">
              <a:off x="5682179" y="3091297"/>
              <a:ext cx="18288" cy="528993"/>
              <a:chOff x="3185160" y="3543300"/>
              <a:chExt cx="45720" cy="528993"/>
            </a:xfrm>
          </p:grpSpPr>
          <p:sp>
            <p:nvSpPr>
              <p:cNvPr id="132" name="Freeform 13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2700000">
              <a:off x="6135568" y="3091297"/>
              <a:ext cx="18288" cy="528993"/>
              <a:chOff x="3185160" y="3543300"/>
              <a:chExt cx="45720" cy="528993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2700000">
              <a:off x="6360359" y="3087488"/>
              <a:ext cx="18288" cy="528993"/>
              <a:chOff x="3185160" y="3543300"/>
              <a:chExt cx="45720" cy="528993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2700000">
              <a:off x="6889948" y="2824598"/>
              <a:ext cx="18288" cy="528993"/>
              <a:chOff x="3185160" y="3543300"/>
              <a:chExt cx="45720" cy="528993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12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2700000">
              <a:off x="5518349" y="2824597"/>
              <a:ext cx="18288" cy="528993"/>
              <a:chOff x="3185160" y="3543300"/>
              <a:chExt cx="45720" cy="528993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2700000">
              <a:off x="7104709" y="3090492"/>
              <a:ext cx="18288" cy="274320"/>
              <a:chOff x="3185160" y="3543300"/>
              <a:chExt cx="45720" cy="528993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2700000">
              <a:off x="6127949" y="2824597"/>
              <a:ext cx="18288" cy="528993"/>
              <a:chOff x="3185160" y="3543300"/>
              <a:chExt cx="45720" cy="528993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16200000">
              <a:off x="6387846" y="2737105"/>
              <a:ext cx="18288" cy="1371600"/>
              <a:chOff x="3185160" y="3543300"/>
              <a:chExt cx="45720" cy="52899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086600" y="3429000"/>
              <a:ext cx="18288" cy="548640"/>
              <a:chOff x="3185160" y="3543300"/>
              <a:chExt cx="45720" cy="528993"/>
            </a:xfrm>
          </p:grpSpPr>
          <p:sp>
            <p:nvSpPr>
              <p:cNvPr id="116" name="Freeform 11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391400" y="3276600"/>
              <a:ext cx="18288" cy="182880"/>
              <a:chOff x="3185160" y="3543300"/>
              <a:chExt cx="45720" cy="528993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010400" y="3775710"/>
              <a:ext cx="18288" cy="274320"/>
              <a:chOff x="3185160" y="3543300"/>
              <a:chExt cx="45720" cy="528993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315200" y="3402330"/>
              <a:ext cx="18288" cy="457200"/>
              <a:chOff x="3185160" y="3543300"/>
              <a:chExt cx="45720" cy="528993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5507737" y="3026663"/>
              <a:ext cx="18288" cy="365760"/>
              <a:chOff x="3185160" y="3543300"/>
              <a:chExt cx="45720" cy="528993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16200000">
              <a:off x="6406896" y="2737103"/>
              <a:ext cx="18288" cy="640080"/>
              <a:chOff x="3185160" y="3543300"/>
              <a:chExt cx="45720" cy="528993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16200000">
              <a:off x="6726936" y="2798063"/>
              <a:ext cx="18288" cy="822960"/>
              <a:chOff x="3185160" y="3543300"/>
              <a:chExt cx="45720" cy="528993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16200000">
              <a:off x="5132153" y="3173647"/>
              <a:ext cx="18288" cy="528993"/>
              <a:chOff x="3185160" y="3543300"/>
              <a:chExt cx="45720" cy="528993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16200000">
              <a:off x="5644896" y="2660903"/>
              <a:ext cx="18288" cy="640080"/>
              <a:chOff x="3185160" y="3543300"/>
              <a:chExt cx="45720" cy="528993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16200000">
              <a:off x="7382256" y="2843783"/>
              <a:ext cx="18288" cy="274320"/>
              <a:chOff x="3185160" y="3543300"/>
              <a:chExt cx="45720" cy="528993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524750" y="2990850"/>
              <a:ext cx="18288" cy="457200"/>
              <a:chOff x="3185160" y="3543300"/>
              <a:chExt cx="45720" cy="52899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231130" y="2648486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00600" y="3101340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00248" y="2947157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745586" y="2801745"/>
              <a:ext cx="574445" cy="390946"/>
              <a:chOff x="3540355" y="2733254"/>
              <a:chExt cx="574445" cy="390946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>
                <a:off x="3733800" y="2743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5400000">
                <a:off x="3543300" y="2933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rot="300000" flipH="1">
                <a:off x="3540355" y="2733254"/>
                <a:ext cx="18688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Cube 91"/>
            <p:cNvSpPr/>
            <p:nvPr/>
          </p:nvSpPr>
          <p:spPr>
            <a:xfrm>
              <a:off x="4777740" y="2895600"/>
              <a:ext cx="2842260" cy="1295400"/>
            </a:xfrm>
            <a:prstGeom prst="cube">
              <a:avLst>
                <a:gd name="adj" fmla="val 493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7" name="TextBox 4096"/>
          <p:cNvSpPr txBox="1"/>
          <p:nvPr/>
        </p:nvSpPr>
        <p:spPr>
          <a:xfrm>
            <a:off x="5486909" y="3131895"/>
            <a:ext cx="159874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Orthorhombic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17285" r="11308" b="24922"/>
          <a:stretch/>
        </p:blipFill>
        <p:spPr bwMode="auto">
          <a:xfrm>
            <a:off x="4983479" y="1148413"/>
            <a:ext cx="2800850" cy="17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4103"/>
          <p:cNvSpPr/>
          <p:nvPr/>
        </p:nvSpPr>
        <p:spPr>
          <a:xfrm>
            <a:off x="4414044" y="7770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 fractured Atoka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Sandstone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Natural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4104"/>
          <p:cNvSpPr/>
          <p:nvPr/>
        </p:nvSpPr>
        <p:spPr>
          <a:xfrm>
            <a:off x="5766871" y="2877979"/>
            <a:ext cx="9060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(Liner, 2013)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7715" y="3640375"/>
            <a:ext cx="3013710" cy="1550134"/>
            <a:chOff x="1219200" y="2648486"/>
            <a:chExt cx="3013710" cy="1550134"/>
          </a:xfrm>
        </p:grpSpPr>
        <p:sp>
          <p:nvSpPr>
            <p:cNvPr id="6" name="Cube 5"/>
            <p:cNvSpPr/>
            <p:nvPr/>
          </p:nvSpPr>
          <p:spPr>
            <a:xfrm>
              <a:off x="1390650" y="2895600"/>
              <a:ext cx="2842260" cy="1295400"/>
            </a:xfrm>
            <a:prstGeom prst="cube">
              <a:avLst>
                <a:gd name="adj" fmla="val 493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88919" y="3079950"/>
              <a:ext cx="2375004" cy="1118670"/>
              <a:chOff x="1488919" y="3079950"/>
              <a:chExt cx="2375004" cy="111867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106930" y="3543300"/>
                <a:ext cx="18288" cy="528993"/>
                <a:chOff x="3185160" y="3543300"/>
                <a:chExt cx="45720" cy="528993"/>
              </a:xfrm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550670" y="3543300"/>
                <a:ext cx="18288" cy="528993"/>
                <a:chOff x="3185160" y="3543300"/>
                <a:chExt cx="45720" cy="528993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870710" y="3832860"/>
                <a:ext cx="18288" cy="365760"/>
                <a:chOff x="3185160" y="3543300"/>
                <a:chExt cx="45720" cy="528993"/>
              </a:xfrm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327910" y="3688080"/>
                <a:ext cx="18288" cy="274320"/>
                <a:chOff x="3185160" y="3543300"/>
                <a:chExt cx="45720" cy="528993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556510" y="3547110"/>
                <a:ext cx="18288" cy="528993"/>
                <a:chOff x="3185160" y="3543300"/>
                <a:chExt cx="45720" cy="528993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85110" y="3535680"/>
                <a:ext cx="18288" cy="528993"/>
                <a:chOff x="3185160" y="3543300"/>
                <a:chExt cx="45720" cy="528993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166110" y="3657600"/>
                <a:ext cx="18288" cy="528993"/>
                <a:chOff x="3185160" y="3543300"/>
                <a:chExt cx="45720" cy="528993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2700000">
                <a:off x="1744272" y="3087487"/>
                <a:ext cx="18288" cy="528993"/>
                <a:chOff x="3185160" y="3543300"/>
                <a:chExt cx="45720" cy="528993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rot="2700000">
                <a:off x="2295089" y="3091297"/>
                <a:ext cx="18288" cy="528993"/>
                <a:chOff x="3185160" y="3543300"/>
                <a:chExt cx="45720" cy="528993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2700000">
                <a:off x="2748478" y="3091297"/>
                <a:ext cx="18288" cy="528993"/>
                <a:chOff x="3185160" y="3543300"/>
                <a:chExt cx="45720" cy="528993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rot="2700000">
                <a:off x="2973269" y="3087488"/>
                <a:ext cx="18288" cy="528993"/>
                <a:chOff x="3185160" y="3543300"/>
                <a:chExt cx="45720" cy="528993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2700000">
                <a:off x="3502858" y="2824598"/>
                <a:ext cx="18288" cy="528993"/>
                <a:chOff x="3185160" y="3543300"/>
                <a:chExt cx="45720" cy="528993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2700000">
                <a:off x="2131259" y="2824597"/>
                <a:ext cx="18288" cy="528993"/>
                <a:chOff x="3185160" y="3543300"/>
                <a:chExt cx="45720" cy="528993"/>
              </a:xfrm>
            </p:grpSpPr>
            <p:sp>
              <p:nvSpPr>
                <p:cNvPr id="34" name="Freeform 3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 rot="2700000">
                <a:off x="3717619" y="3090492"/>
                <a:ext cx="18288" cy="274320"/>
                <a:chOff x="3185160" y="3543300"/>
                <a:chExt cx="45720" cy="528993"/>
              </a:xfrm>
            </p:grpSpPr>
            <p:sp>
              <p:nvSpPr>
                <p:cNvPr id="32" name="Freeform 3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 rot="2700000">
                <a:off x="2740859" y="2824597"/>
                <a:ext cx="18288" cy="528993"/>
                <a:chOff x="3185160" y="3543300"/>
                <a:chExt cx="45720" cy="528993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1365034" y="2809454"/>
              <a:ext cx="574445" cy="390946"/>
              <a:chOff x="3540355" y="2733254"/>
              <a:chExt cx="574445" cy="39094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733800" y="2743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3543300" y="2933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300000" flipH="1">
                <a:off x="3540355" y="2733254"/>
                <a:ext cx="18688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844040" y="2648486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938046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3510" y="3101340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545234" y="3139842"/>
            <a:ext cx="159874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4" y="1130778"/>
            <a:ext cx="2803971" cy="17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101"/>
          <p:cNvSpPr/>
          <p:nvPr/>
        </p:nvSpPr>
        <p:spPr>
          <a:xfrm>
            <a:off x="886495" y="2877979"/>
            <a:ext cx="2956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www.rechproject.com/related-project.html)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4105"/>
          <p:cNvSpPr/>
          <p:nvPr/>
        </p:nvSpPr>
        <p:spPr>
          <a:xfrm>
            <a:off x="610952" y="777075"/>
            <a:ext cx="323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deformation in carbonates rocks</a:t>
            </a:r>
          </a:p>
        </p:txBody>
      </p:sp>
      <p:sp>
        <p:nvSpPr>
          <p:cNvPr id="4107" name="TextBox 4106"/>
          <p:cNvSpPr txBox="1"/>
          <p:nvPr/>
        </p:nvSpPr>
        <p:spPr>
          <a:xfrm>
            <a:off x="1893114" y="5477470"/>
            <a:ext cx="55115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characterize these fractured rocks?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fluid influence their physical properties?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seismic anisotropy with different fluids?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628650" y="-633"/>
            <a:ext cx="7886700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4099"/>
          <p:cNvSpPr txBox="1"/>
          <p:nvPr/>
        </p:nvSpPr>
        <p:spPr>
          <a:xfrm>
            <a:off x="880120" y="5210889"/>
            <a:ext cx="1846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(Huang et al., 2013)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33"/>
            <a:ext cx="7886700" cy="6537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459774" y="1009114"/>
            <a:ext cx="2842260" cy="1295400"/>
          </a:xfrm>
          <a:prstGeom prst="cube">
            <a:avLst>
              <a:gd name="adj" fmla="val 4934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8043" y="1193464"/>
            <a:ext cx="2375004" cy="1118670"/>
            <a:chOff x="1488919" y="3079950"/>
            <a:chExt cx="2375004" cy="1118670"/>
          </a:xfrm>
        </p:grpSpPr>
        <p:grpSp>
          <p:nvGrpSpPr>
            <p:cNvPr id="25" name="Group 24"/>
            <p:cNvGrpSpPr/>
            <p:nvPr/>
          </p:nvGrpSpPr>
          <p:grpSpPr>
            <a:xfrm>
              <a:off x="2106930" y="3543300"/>
              <a:ext cx="18288" cy="528993"/>
              <a:chOff x="3185160" y="3543300"/>
              <a:chExt cx="45720" cy="528993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50670" y="3543300"/>
              <a:ext cx="18288" cy="528993"/>
              <a:chOff x="3185160" y="3543300"/>
              <a:chExt cx="45720" cy="52899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870710" y="3832860"/>
              <a:ext cx="18288" cy="365760"/>
              <a:chOff x="3185160" y="3543300"/>
              <a:chExt cx="45720" cy="52899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327910" y="3688080"/>
              <a:ext cx="18288" cy="274320"/>
              <a:chOff x="3185160" y="3543300"/>
              <a:chExt cx="45720" cy="528993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56510" y="3547110"/>
              <a:ext cx="18288" cy="528993"/>
              <a:chOff x="3185160" y="3543300"/>
              <a:chExt cx="45720" cy="52899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785110" y="3535680"/>
              <a:ext cx="18288" cy="528993"/>
              <a:chOff x="3185160" y="3543300"/>
              <a:chExt cx="45720" cy="528993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66110" y="3657600"/>
              <a:ext cx="18288" cy="528993"/>
              <a:chOff x="3185160" y="3543300"/>
              <a:chExt cx="45720" cy="528993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2700000">
              <a:off x="1744272" y="3087487"/>
              <a:ext cx="18288" cy="528993"/>
              <a:chOff x="3185160" y="3543300"/>
              <a:chExt cx="45720" cy="528993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2700000">
              <a:off x="2295089" y="3091297"/>
              <a:ext cx="18288" cy="528993"/>
              <a:chOff x="3185160" y="3543300"/>
              <a:chExt cx="45720" cy="528993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2700000">
              <a:off x="2748478" y="3091297"/>
              <a:ext cx="18288" cy="528993"/>
              <a:chOff x="3185160" y="3543300"/>
              <a:chExt cx="45720" cy="528993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2700000">
              <a:off x="2973269" y="3087488"/>
              <a:ext cx="18288" cy="528993"/>
              <a:chOff x="3185160" y="3543300"/>
              <a:chExt cx="45720" cy="528993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2700000">
              <a:off x="3502858" y="2824598"/>
              <a:ext cx="18288" cy="528993"/>
              <a:chOff x="3185160" y="3543300"/>
              <a:chExt cx="45720" cy="528993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2700000">
              <a:off x="2131259" y="2824597"/>
              <a:ext cx="18288" cy="528993"/>
              <a:chOff x="3185160" y="3543300"/>
              <a:chExt cx="45720" cy="528993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2700000">
              <a:off x="3717619" y="3090492"/>
              <a:ext cx="18288" cy="274320"/>
              <a:chOff x="3185160" y="3543300"/>
              <a:chExt cx="45720" cy="528993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2700000">
              <a:off x="2740859" y="2824597"/>
              <a:ext cx="18288" cy="528993"/>
              <a:chOff x="3185160" y="3543300"/>
              <a:chExt cx="45720" cy="528993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34158" y="922968"/>
            <a:ext cx="574445" cy="390946"/>
            <a:chOff x="3540355" y="2733254"/>
            <a:chExt cx="574445" cy="39094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733800" y="2743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3543300" y="29337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300000" flipH="1">
              <a:off x="3540355" y="2733254"/>
              <a:ext cx="18688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13164" y="762000"/>
            <a:ext cx="22860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324" y="1051560"/>
            <a:ext cx="22860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34" y="1214854"/>
            <a:ext cx="22860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1352" y="1062657"/>
            <a:ext cx="2666238" cy="1078231"/>
            <a:chOff x="581352" y="3083627"/>
            <a:chExt cx="2666238" cy="1078231"/>
          </a:xfrm>
        </p:grpSpPr>
        <p:grpSp>
          <p:nvGrpSpPr>
            <p:cNvPr id="96" name="Group 95"/>
            <p:cNvGrpSpPr/>
            <p:nvPr/>
          </p:nvGrpSpPr>
          <p:grpSpPr>
            <a:xfrm rot="16200000">
              <a:off x="2092398" y="2848933"/>
              <a:ext cx="18288" cy="1371600"/>
              <a:chOff x="3185160" y="3543300"/>
              <a:chExt cx="45720" cy="528993"/>
            </a:xfrm>
            <a:noFill/>
          </p:grpSpPr>
          <p:sp>
            <p:nvSpPr>
              <p:cNvPr id="138" name="Freeform 13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791152" y="3540828"/>
              <a:ext cx="18288" cy="548640"/>
              <a:chOff x="3185160" y="3543300"/>
              <a:chExt cx="45720" cy="528993"/>
            </a:xfrm>
            <a:noFill/>
          </p:grpSpPr>
          <p:sp>
            <p:nvSpPr>
              <p:cNvPr id="136" name="Freeform 13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095952" y="3388428"/>
              <a:ext cx="18288" cy="182880"/>
              <a:chOff x="3185160" y="3543300"/>
              <a:chExt cx="45720" cy="528993"/>
            </a:xfrm>
            <a:noFill/>
          </p:grpSpPr>
          <p:sp>
            <p:nvSpPr>
              <p:cNvPr id="134" name="Freeform 13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714952" y="3887538"/>
              <a:ext cx="18288" cy="274320"/>
              <a:chOff x="3185160" y="3543300"/>
              <a:chExt cx="45720" cy="528993"/>
            </a:xfrm>
            <a:noFill/>
          </p:grpSpPr>
          <p:sp>
            <p:nvSpPr>
              <p:cNvPr id="132" name="Freeform 13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019752" y="3514158"/>
              <a:ext cx="18288" cy="457200"/>
              <a:chOff x="3185160" y="3543300"/>
              <a:chExt cx="45720" cy="528993"/>
            </a:xfrm>
            <a:noFill/>
          </p:grpSpPr>
          <p:sp>
            <p:nvSpPr>
              <p:cNvPr id="130" name="Freeform 12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rot="16200000">
              <a:off x="1212289" y="3138491"/>
              <a:ext cx="18288" cy="365760"/>
              <a:chOff x="3185160" y="3543300"/>
              <a:chExt cx="45720" cy="528993"/>
            </a:xfrm>
            <a:noFill/>
          </p:grpSpPr>
          <p:sp>
            <p:nvSpPr>
              <p:cNvPr id="128" name="Freeform 12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16200000">
              <a:off x="2111448" y="2848931"/>
              <a:ext cx="18288" cy="640080"/>
              <a:chOff x="3185160" y="3543300"/>
              <a:chExt cx="45720" cy="528993"/>
            </a:xfrm>
            <a:noFill/>
          </p:grpSpPr>
          <p:sp>
            <p:nvSpPr>
              <p:cNvPr id="126" name="Freeform 12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12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rot="16200000">
              <a:off x="2431488" y="2909891"/>
              <a:ext cx="18288" cy="822960"/>
              <a:chOff x="3185160" y="3543300"/>
              <a:chExt cx="45720" cy="528993"/>
            </a:xfrm>
            <a:noFill/>
          </p:grpSpPr>
          <p:sp>
            <p:nvSpPr>
              <p:cNvPr id="124" name="Freeform 12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16200000">
              <a:off x="836705" y="3285475"/>
              <a:ext cx="18288" cy="528993"/>
              <a:chOff x="3185160" y="3543300"/>
              <a:chExt cx="45720" cy="528993"/>
            </a:xfrm>
            <a:noFill/>
          </p:grpSpPr>
          <p:sp>
            <p:nvSpPr>
              <p:cNvPr id="122" name="Freeform 12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16200000">
              <a:off x="1349448" y="2772731"/>
              <a:ext cx="18288" cy="640080"/>
              <a:chOff x="3185160" y="3543300"/>
              <a:chExt cx="45720" cy="528993"/>
            </a:xfrm>
            <a:noFill/>
          </p:grpSpPr>
          <p:sp>
            <p:nvSpPr>
              <p:cNvPr id="120" name="Freeform 11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16200000">
              <a:off x="3086808" y="2955611"/>
              <a:ext cx="18288" cy="274320"/>
              <a:chOff x="3185160" y="3543300"/>
              <a:chExt cx="45720" cy="528993"/>
            </a:xfrm>
            <a:noFill/>
          </p:grpSpPr>
          <p:sp>
            <p:nvSpPr>
              <p:cNvPr id="118" name="Freeform 11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229302" y="3102678"/>
              <a:ext cx="18288" cy="457200"/>
              <a:chOff x="3185160" y="3543300"/>
              <a:chExt cx="45720" cy="528993"/>
            </a:xfrm>
            <a:noFill/>
          </p:grpSpPr>
          <p:sp>
            <p:nvSpPr>
              <p:cNvPr id="116" name="Freeform 11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grpFill/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92938"/>
              </p:ext>
            </p:extLst>
          </p:nvPr>
        </p:nvGraphicFramePr>
        <p:xfrm>
          <a:off x="398446" y="4800600"/>
          <a:ext cx="81629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Equation" r:id="rId4" imgW="5473440" imgH="977760" progId="Equation.DSMT4">
                  <p:embed/>
                </p:oleObj>
              </mc:Choice>
              <mc:Fallback>
                <p:oleObj name="Equation" r:id="rId4" imgW="5473440" imgH="97776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46" y="4800600"/>
                        <a:ext cx="8162925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426823" y="2590800"/>
            <a:ext cx="7794815" cy="2057400"/>
            <a:chOff x="426823" y="2590800"/>
            <a:chExt cx="7794815" cy="2057400"/>
          </a:xfrm>
        </p:grpSpPr>
        <p:graphicFrame>
          <p:nvGraphicFramePr>
            <p:cNvPr id="79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28765"/>
                </p:ext>
              </p:extLst>
            </p:nvPr>
          </p:nvGraphicFramePr>
          <p:xfrm>
            <a:off x="426823" y="2590800"/>
            <a:ext cx="7794815" cy="205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7" name="Equation" r:id="rId6" imgW="4292280" imgH="1396800" progId="Equation.DSMT4">
                    <p:embed/>
                  </p:oleObj>
                </mc:Choice>
                <mc:Fallback>
                  <p:oleObj name="Equation" r:id="rId6" imgW="4292280" imgH="1396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23" y="2590800"/>
                          <a:ext cx="7794815" cy="2057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229356" y="3886200"/>
              <a:ext cx="28293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(Schoenberg, 1980; Schoenberg and Sayers, 1995;</a:t>
              </a:r>
            </a:p>
            <a:p>
              <a:r>
                <a:rPr lang="en-US" sz="1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Bukulin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2000)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6120714" y="3470190"/>
            <a:ext cx="889686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7086600" y="3470190"/>
            <a:ext cx="95224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58446" y="1076276"/>
            <a:ext cx="5204554" cy="1099537"/>
            <a:chOff x="3558446" y="1076276"/>
            <a:chExt cx="5204554" cy="1099537"/>
          </a:xfrm>
        </p:grpSpPr>
        <p:sp>
          <p:nvSpPr>
            <p:cNvPr id="21" name="TextBox 20"/>
            <p:cNvSpPr txBox="1"/>
            <p:nvPr/>
          </p:nvSpPr>
          <p:spPr>
            <a:xfrm>
              <a:off x="3600688" y="1806481"/>
              <a:ext cx="162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Dry term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29356" y="1801874"/>
              <a:ext cx="1904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term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54362" y="1892598"/>
              <a:ext cx="14086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Gassmann</a:t>
              </a:r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1951)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3" name="Object 2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322625"/>
                </p:ext>
              </p:extLst>
            </p:nvPr>
          </p:nvGraphicFramePr>
          <p:xfrm>
            <a:off x="3558446" y="1076276"/>
            <a:ext cx="342106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8" name="Equation" r:id="rId8" imgW="2641320" imgH="533160" progId="Equation.DSMT4">
                    <p:embed/>
                  </p:oleObj>
                </mc:Choice>
                <mc:Fallback>
                  <p:oleObj name="Equation" r:id="rId8" imgW="2641320" imgH="533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8446" y="1076276"/>
                          <a:ext cx="3421062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" name="Group 85"/>
          <p:cNvGrpSpPr/>
          <p:nvPr/>
        </p:nvGrpSpPr>
        <p:grpSpPr>
          <a:xfrm>
            <a:off x="3548131" y="1097150"/>
            <a:ext cx="5214869" cy="1081032"/>
            <a:chOff x="3548131" y="1097150"/>
            <a:chExt cx="5214869" cy="1081032"/>
          </a:xfrm>
          <a:solidFill>
            <a:schemeClr val="bg1"/>
          </a:solidFill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651617"/>
                </p:ext>
              </p:extLst>
            </p:nvPr>
          </p:nvGraphicFramePr>
          <p:xfrm>
            <a:off x="3548131" y="1097150"/>
            <a:ext cx="5163168" cy="701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" name="Equation" r:id="rId10" imgW="3987720" imgH="507960" progId="Equation.DSMT4">
                    <p:embed/>
                  </p:oleObj>
                </mc:Choice>
                <mc:Fallback>
                  <p:oleObj name="Equation" r:id="rId10" imgW="3987720" imgH="50796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131" y="1097150"/>
                          <a:ext cx="5163168" cy="70185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4" name="TextBox 243"/>
            <p:cNvSpPr txBox="1"/>
            <p:nvPr/>
          </p:nvSpPr>
          <p:spPr>
            <a:xfrm>
              <a:off x="3600688" y="1808850"/>
              <a:ext cx="162866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Dry term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229356" y="1804243"/>
              <a:ext cx="190447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term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354362" y="1894967"/>
              <a:ext cx="1408638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Gassmann</a:t>
              </a:r>
              <a:r>
                <a: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1951)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8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35237"/>
              </p:ext>
            </p:extLst>
          </p:nvPr>
        </p:nvGraphicFramePr>
        <p:xfrm>
          <a:off x="352425" y="5163501"/>
          <a:ext cx="187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" name="Equation" r:id="rId3" imgW="1079280" imgH="253800" progId="Equation.DSMT4">
                  <p:embed/>
                </p:oleObj>
              </mc:Choice>
              <mc:Fallback>
                <p:oleObj name="Equation" r:id="rId3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163501"/>
                        <a:ext cx="18764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94771"/>
              </p:ext>
            </p:extLst>
          </p:nvPr>
        </p:nvGraphicFramePr>
        <p:xfrm>
          <a:off x="352425" y="5557518"/>
          <a:ext cx="18875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557518"/>
                        <a:ext cx="188753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8650" y="152400"/>
            <a:ext cx="7886700" cy="653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31318"/>
              </p:ext>
            </p:extLst>
          </p:nvPr>
        </p:nvGraphicFramePr>
        <p:xfrm>
          <a:off x="352425" y="5943600"/>
          <a:ext cx="2876551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Equation" r:id="rId7" imgW="1625400" imgH="469800" progId="Equation.DSMT4">
                  <p:embed/>
                </p:oleObj>
              </mc:Choice>
              <mc:Fallback>
                <p:oleObj name="Equation" r:id="rId7" imgW="16254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943600"/>
                        <a:ext cx="2876551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81030"/>
              </p:ext>
            </p:extLst>
          </p:nvPr>
        </p:nvGraphicFramePr>
        <p:xfrm>
          <a:off x="352425" y="685800"/>
          <a:ext cx="81629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Equation" r:id="rId9" imgW="5473440" imgH="977760" progId="Equation.DSMT4">
                  <p:embed/>
                </p:oleObj>
              </mc:Choice>
              <mc:Fallback>
                <p:oleObj name="Equation" r:id="rId9" imgW="5473440" imgH="977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685800"/>
                        <a:ext cx="8162925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83760"/>
              </p:ext>
            </p:extLst>
          </p:nvPr>
        </p:nvGraphicFramePr>
        <p:xfrm>
          <a:off x="352425" y="2178367"/>
          <a:ext cx="816451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" name="Equation" r:id="rId11" imgW="5473440" imgH="977760" progId="Equation.DSMT4">
                  <p:embed/>
                </p:oleObj>
              </mc:Choice>
              <mc:Fallback>
                <p:oleObj name="Equation" r:id="rId11" imgW="5473440" imgH="977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178367"/>
                        <a:ext cx="8164512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62889"/>
              </p:ext>
            </p:extLst>
          </p:nvPr>
        </p:nvGraphicFramePr>
        <p:xfrm>
          <a:off x="352425" y="3670934"/>
          <a:ext cx="8353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" name="Equation" r:id="rId13" imgW="5600520" imgH="977760" progId="Equation.DSMT4">
                  <p:embed/>
                </p:oleObj>
              </mc:Choice>
              <mc:Fallback>
                <p:oleObj name="Equation" r:id="rId13" imgW="5600520" imgH="977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670934"/>
                        <a:ext cx="8353425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628650" y="-633"/>
            <a:ext cx="7886700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-633"/>
            <a:ext cx="7886700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to brine substitution: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S-waves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767" y="5193268"/>
            <a:ext cx="7648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Shear-wave moduli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Shear-wave velocities depend on fluid type due to density change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02876" y="2667000"/>
            <a:ext cx="3595688" cy="2058903"/>
            <a:chOff x="5502876" y="2589213"/>
            <a:chExt cx="3595688" cy="205890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1046972"/>
                </p:ext>
              </p:extLst>
            </p:nvPr>
          </p:nvGraphicFramePr>
          <p:xfrm>
            <a:off x="5502876" y="2589213"/>
            <a:ext cx="2097087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2" name="Equation" r:id="rId3" imgW="1206360" imgH="228600" progId="Equation.DSMT4">
                    <p:embed/>
                  </p:oleObj>
                </mc:Choice>
                <mc:Fallback>
                  <p:oleObj name="Equation" r:id="rId3" imgW="120636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876" y="2589213"/>
                          <a:ext cx="2097087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752068"/>
                </p:ext>
              </p:extLst>
            </p:nvPr>
          </p:nvGraphicFramePr>
          <p:xfrm>
            <a:off x="5502876" y="2993941"/>
            <a:ext cx="258127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3" name="Equation" r:id="rId5" imgW="1485720" imgH="253800" progId="Equation.DSMT4">
                    <p:embed/>
                  </p:oleObj>
                </mc:Choice>
                <mc:Fallback>
                  <p:oleObj name="Equation" r:id="rId5" imgW="1485720" imgH="253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876" y="2993941"/>
                          <a:ext cx="258127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7255238"/>
                </p:ext>
              </p:extLst>
            </p:nvPr>
          </p:nvGraphicFramePr>
          <p:xfrm>
            <a:off x="5502876" y="3495591"/>
            <a:ext cx="25844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4" name="Equation" r:id="rId7" imgW="1460160" imgH="253800" progId="Equation.DSMT4">
                    <p:embed/>
                  </p:oleObj>
                </mc:Choice>
                <mc:Fallback>
                  <p:oleObj name="Equation" r:id="rId7" imgW="1460160" imgH="253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876" y="3495591"/>
                          <a:ext cx="258445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712820"/>
                </p:ext>
              </p:extLst>
            </p:nvPr>
          </p:nvGraphicFramePr>
          <p:xfrm>
            <a:off x="5502876" y="3876591"/>
            <a:ext cx="3595688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5" name="Equation" r:id="rId9" imgW="2031840" imgH="469800" progId="Equation.DSMT4">
                    <p:embed/>
                  </p:oleObj>
                </mc:Choice>
                <mc:Fallback>
                  <p:oleObj name="Equation" r:id="rId9" imgW="2031840" imgH="4698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2876" y="3876591"/>
                          <a:ext cx="3595688" cy="77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207" name="Picture 15" descr="C:\Users\lhuang\Desktop\untitled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3322" r="8045" b="4102"/>
          <a:stretch/>
        </p:blipFill>
        <p:spPr bwMode="auto">
          <a:xfrm>
            <a:off x="650789" y="884878"/>
            <a:ext cx="4852087" cy="40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486400" y="1114529"/>
            <a:ext cx="2236902" cy="1485880"/>
            <a:chOff x="6591300" y="1263134"/>
            <a:chExt cx="2236902" cy="148588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705600" y="1447800"/>
              <a:ext cx="1143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05600" y="1828800"/>
              <a:ext cx="1143000" cy="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907624" y="1263134"/>
              <a:ext cx="81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=5%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13802" y="16441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=25%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91300" y="2041128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for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</a:t>
              </a:r>
            </a:p>
            <a:p>
              <a:r>
                <a:rPr lang="en-US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for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brine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524000" y="1707857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3531" y="2077189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3821668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3974068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28650" y="-633"/>
            <a:ext cx="7886700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to brine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substitution: P-wave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01071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36665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75205"/>
              </p:ext>
            </p:extLst>
          </p:nvPr>
        </p:nvGraphicFramePr>
        <p:xfrm>
          <a:off x="708455" y="4343400"/>
          <a:ext cx="4092145" cy="201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94487"/>
                <a:gridCol w="965886"/>
                <a:gridCol w="965886"/>
                <a:gridCol w="965886"/>
              </a:tblGrid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Porosity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 C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 C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 C</a:t>
                      </a:r>
                      <a:r>
                        <a:rPr lang="en-US" sz="1600" baseline="-25000" dirty="0" smtClean="0"/>
                        <a:t>33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19%</a:t>
                      </a:r>
                      <a:endParaRPr lang="en-US" sz="16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Porosity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l-GR" sz="1600" baseline="0" dirty="0" smtClean="0"/>
                        <a:t>φ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px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py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</a:t>
                      </a:r>
                      <a:r>
                        <a:rPr lang="en-US" sz="1600" baseline="-25000" dirty="0" err="1" smtClean="0"/>
                        <a:t>pz</a:t>
                      </a:r>
                      <a:endParaRPr lang="en-US" sz="1600" baseline="-250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181600" y="838200"/>
            <a:ext cx="2236902" cy="1485880"/>
            <a:chOff x="6591300" y="1263134"/>
            <a:chExt cx="2236902" cy="148588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705600" y="1447800"/>
              <a:ext cx="1143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05600" y="1828800"/>
              <a:ext cx="1143000" cy="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907623" y="1263134"/>
              <a:ext cx="79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=5%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13802" y="16441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=25%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91300" y="2041128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for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</a:t>
              </a:r>
            </a:p>
            <a:p>
              <a:r>
                <a:rPr lang="en-US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for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brine</a:t>
              </a:r>
            </a:p>
          </p:txBody>
        </p:sp>
      </p:grpSp>
      <p:pic>
        <p:nvPicPr>
          <p:cNvPr id="31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5053" r="6961" b="4482"/>
          <a:stretch/>
        </p:blipFill>
        <p:spPr bwMode="auto">
          <a:xfrm>
            <a:off x="457200" y="609600"/>
            <a:ext cx="4536474" cy="3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1" y="4341674"/>
            <a:ext cx="4038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substitution effects on P-wave are anisotropic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P-wave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moduli of high-porosity sands are more sensitive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P-wave velocity of low-porosity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sands is constant with fluids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40481" y="2488466"/>
            <a:ext cx="3013710" cy="1550134"/>
            <a:chOff x="5140481" y="2301055"/>
            <a:chExt cx="3013710" cy="1550134"/>
          </a:xfrm>
        </p:grpSpPr>
        <p:sp>
          <p:nvSpPr>
            <p:cNvPr id="177" name="Cube 176"/>
            <p:cNvSpPr/>
            <p:nvPr/>
          </p:nvSpPr>
          <p:spPr>
            <a:xfrm>
              <a:off x="5311931" y="2548169"/>
              <a:ext cx="2842260" cy="1295400"/>
            </a:xfrm>
            <a:prstGeom prst="cube">
              <a:avLst>
                <a:gd name="adj" fmla="val 493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5410200" y="2732519"/>
              <a:ext cx="2375004" cy="1118670"/>
              <a:chOff x="1488919" y="3079950"/>
              <a:chExt cx="2375004" cy="1118670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2106930" y="3543300"/>
                <a:ext cx="18288" cy="528993"/>
                <a:chOff x="3185160" y="3543300"/>
                <a:chExt cx="45720" cy="528993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1550670" y="3543300"/>
                <a:ext cx="18288" cy="528993"/>
                <a:chOff x="3185160" y="3543300"/>
                <a:chExt cx="45720" cy="528993"/>
              </a:xfrm>
            </p:grpSpPr>
            <p:sp>
              <p:nvSpPr>
                <p:cNvPr id="220" name="Freeform 21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870710" y="3832860"/>
                <a:ext cx="18288" cy="365760"/>
                <a:chOff x="3185160" y="3543300"/>
                <a:chExt cx="45720" cy="528993"/>
              </a:xfrm>
            </p:grpSpPr>
            <p:sp>
              <p:nvSpPr>
                <p:cNvPr id="218" name="Freeform 21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327910" y="3688080"/>
                <a:ext cx="18288" cy="274320"/>
                <a:chOff x="3185160" y="3543300"/>
                <a:chExt cx="45720" cy="528993"/>
              </a:xfrm>
            </p:grpSpPr>
            <p:sp>
              <p:nvSpPr>
                <p:cNvPr id="216" name="Freeform 21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556510" y="3547110"/>
                <a:ext cx="18288" cy="528993"/>
                <a:chOff x="3185160" y="3543300"/>
                <a:chExt cx="45720" cy="528993"/>
              </a:xfrm>
            </p:grpSpPr>
            <p:sp>
              <p:nvSpPr>
                <p:cNvPr id="214" name="Freeform 21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85110" y="3535680"/>
                <a:ext cx="18288" cy="528993"/>
                <a:chOff x="3185160" y="3543300"/>
                <a:chExt cx="45720" cy="528993"/>
              </a:xfrm>
            </p:grpSpPr>
            <p:sp>
              <p:nvSpPr>
                <p:cNvPr id="212" name="Freeform 21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3166110" y="3657600"/>
                <a:ext cx="18288" cy="528993"/>
                <a:chOff x="3185160" y="3543300"/>
                <a:chExt cx="45720" cy="528993"/>
              </a:xfrm>
            </p:grpSpPr>
            <p:sp>
              <p:nvSpPr>
                <p:cNvPr id="210" name="Freeform 20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 rot="2700000">
                <a:off x="1744272" y="3087487"/>
                <a:ext cx="18288" cy="528993"/>
                <a:chOff x="3185160" y="3543300"/>
                <a:chExt cx="45720" cy="528993"/>
              </a:xfrm>
            </p:grpSpPr>
            <p:sp>
              <p:nvSpPr>
                <p:cNvPr id="208" name="Freeform 20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 rot="2700000">
                <a:off x="2295089" y="3091297"/>
                <a:ext cx="18288" cy="528993"/>
                <a:chOff x="3185160" y="3543300"/>
                <a:chExt cx="45720" cy="528993"/>
              </a:xfrm>
            </p:grpSpPr>
            <p:sp>
              <p:nvSpPr>
                <p:cNvPr id="206" name="Freeform 20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 rot="2700000">
                <a:off x="2748478" y="3091297"/>
                <a:ext cx="18288" cy="528993"/>
                <a:chOff x="3185160" y="3543300"/>
                <a:chExt cx="45720" cy="528993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 rot="2700000">
                <a:off x="2973269" y="3087488"/>
                <a:ext cx="18288" cy="528993"/>
                <a:chOff x="3185160" y="3543300"/>
                <a:chExt cx="45720" cy="528993"/>
              </a:xfrm>
            </p:grpSpPr>
            <p:sp>
              <p:nvSpPr>
                <p:cNvPr id="202" name="Freeform 20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 rot="2700000">
                <a:off x="3502858" y="2824598"/>
                <a:ext cx="18288" cy="528993"/>
                <a:chOff x="3185160" y="3543300"/>
                <a:chExt cx="45720" cy="528993"/>
              </a:xfrm>
            </p:grpSpPr>
            <p:sp>
              <p:nvSpPr>
                <p:cNvPr id="200" name="Freeform 19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 rot="2700000">
                <a:off x="2131259" y="2824597"/>
                <a:ext cx="18288" cy="528993"/>
                <a:chOff x="3185160" y="3543300"/>
                <a:chExt cx="45720" cy="528993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 rot="2700000">
                <a:off x="3717619" y="3090492"/>
                <a:ext cx="18288" cy="274320"/>
                <a:chOff x="3185160" y="3543300"/>
                <a:chExt cx="45720" cy="528993"/>
              </a:xfrm>
            </p:grpSpPr>
            <p:sp>
              <p:nvSpPr>
                <p:cNvPr id="196" name="Freeform 19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 rot="2700000">
                <a:off x="2740859" y="2824597"/>
                <a:ext cx="18288" cy="528993"/>
                <a:chOff x="3185160" y="3543300"/>
                <a:chExt cx="45720" cy="528993"/>
              </a:xfrm>
            </p:grpSpPr>
            <p:sp>
              <p:nvSpPr>
                <p:cNvPr id="194" name="Freeform 19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5286315" y="2462023"/>
              <a:ext cx="574445" cy="390946"/>
              <a:chOff x="3540355" y="2733254"/>
              <a:chExt cx="574445" cy="390946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3733800" y="2743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 rot="5400000">
                <a:off x="3543300" y="2933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rot="300000" flipH="1">
                <a:off x="3540355" y="2733254"/>
                <a:ext cx="18688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TextBox 227"/>
            <p:cNvSpPr txBox="1"/>
            <p:nvPr/>
          </p:nvSpPr>
          <p:spPr>
            <a:xfrm>
              <a:off x="5765321" y="2301055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140481" y="2590615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334791" y="2753909"/>
              <a:ext cx="22860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5433509" y="2601712"/>
              <a:ext cx="2666238" cy="1078231"/>
              <a:chOff x="581352" y="3083627"/>
              <a:chExt cx="2666238" cy="1078231"/>
            </a:xfrm>
          </p:grpSpPr>
          <p:grpSp>
            <p:nvGrpSpPr>
              <p:cNvPr id="232" name="Group 231"/>
              <p:cNvGrpSpPr/>
              <p:nvPr/>
            </p:nvGrpSpPr>
            <p:grpSpPr>
              <a:xfrm rot="16200000">
                <a:off x="2092398" y="2848933"/>
                <a:ext cx="18288" cy="1371600"/>
                <a:chOff x="3185160" y="3543300"/>
                <a:chExt cx="45720" cy="528993"/>
              </a:xfrm>
              <a:noFill/>
            </p:grpSpPr>
            <p:sp>
              <p:nvSpPr>
                <p:cNvPr id="266" name="Freeform 26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1152" y="3540828"/>
                <a:ext cx="18288" cy="548640"/>
                <a:chOff x="3185160" y="3543300"/>
                <a:chExt cx="45720" cy="528993"/>
              </a:xfrm>
              <a:noFill/>
            </p:grpSpPr>
            <p:sp>
              <p:nvSpPr>
                <p:cNvPr id="264" name="Freeform 26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3095952" y="3388428"/>
                <a:ext cx="18288" cy="182880"/>
                <a:chOff x="3185160" y="3543300"/>
                <a:chExt cx="45720" cy="528993"/>
              </a:xfrm>
              <a:noFill/>
            </p:grpSpPr>
            <p:sp>
              <p:nvSpPr>
                <p:cNvPr id="262" name="Freeform 26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14952" y="3887538"/>
                <a:ext cx="18288" cy="274320"/>
                <a:chOff x="3185160" y="3543300"/>
                <a:chExt cx="45720" cy="528993"/>
              </a:xfrm>
              <a:noFill/>
            </p:grpSpPr>
            <p:sp>
              <p:nvSpPr>
                <p:cNvPr id="260" name="Freeform 25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3019752" y="3514158"/>
                <a:ext cx="18288" cy="457200"/>
                <a:chOff x="3185160" y="3543300"/>
                <a:chExt cx="45720" cy="528993"/>
              </a:xfrm>
              <a:noFill/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 rot="16200000">
                <a:off x="1212289" y="3138491"/>
                <a:ext cx="18288" cy="365760"/>
                <a:chOff x="3185160" y="3543300"/>
                <a:chExt cx="45720" cy="528993"/>
              </a:xfrm>
              <a:noFill/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 rot="16200000">
                <a:off x="2111448" y="2848931"/>
                <a:ext cx="18288" cy="640080"/>
                <a:chOff x="3185160" y="3543300"/>
                <a:chExt cx="45720" cy="528993"/>
              </a:xfrm>
              <a:noFill/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 rot="16200000">
                <a:off x="2431488" y="2909891"/>
                <a:ext cx="18288" cy="822960"/>
                <a:chOff x="3185160" y="3543300"/>
                <a:chExt cx="45720" cy="528993"/>
              </a:xfrm>
              <a:noFill/>
            </p:grpSpPr>
            <p:sp>
              <p:nvSpPr>
                <p:cNvPr id="252" name="Freeform 25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 rot="16200000">
                <a:off x="836705" y="3285475"/>
                <a:ext cx="18288" cy="528993"/>
                <a:chOff x="3185160" y="3543300"/>
                <a:chExt cx="45720" cy="528993"/>
              </a:xfrm>
              <a:noFill/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 rot="16200000">
                <a:off x="1349448" y="2772731"/>
                <a:ext cx="18288" cy="640080"/>
                <a:chOff x="3185160" y="3543300"/>
                <a:chExt cx="45720" cy="528993"/>
              </a:xfrm>
              <a:noFill/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16200000">
                <a:off x="3086808" y="2955611"/>
                <a:ext cx="18288" cy="274320"/>
                <a:chOff x="3185160" y="3543300"/>
                <a:chExt cx="45720" cy="528993"/>
              </a:xfrm>
              <a:noFill/>
            </p:grpSpPr>
            <p:sp>
              <p:nvSpPr>
                <p:cNvPr id="246" name="Freeform 24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3229302" y="3102678"/>
                <a:ext cx="18288" cy="457200"/>
                <a:chOff x="3185160" y="3543300"/>
                <a:chExt cx="45720" cy="528993"/>
              </a:xfrm>
              <a:noFill/>
            </p:grpSpPr>
            <p:sp>
              <p:nvSpPr>
                <p:cNvPr id="244" name="Freeform 24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grpFill/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1828800" y="1247477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=5%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5170" y="114300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=5%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285571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200400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9877" y="1954745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543721" y="182669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193945" y="353982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440207" y="3360785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1543" y="12192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097805" y="12192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851542" y="289079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084007" y="269995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brine</a:t>
            </a:r>
          </a:p>
        </p:txBody>
      </p:sp>
    </p:spTree>
    <p:extLst>
      <p:ext uri="{BB962C8B-B14F-4D97-AF65-F5344CB8AC3E}">
        <p14:creationId xmlns:p14="http://schemas.microsoft.com/office/powerpoint/2010/main" val="15471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4181"/>
              </p:ext>
            </p:extLst>
          </p:nvPr>
        </p:nvGraphicFramePr>
        <p:xfrm>
          <a:off x="2971800" y="1082040"/>
          <a:ext cx="6096000" cy="1097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7800"/>
                <a:gridCol w="1162050"/>
                <a:gridCol w="1162050"/>
                <a:gridCol w="1162050"/>
                <a:gridCol w="1162050"/>
              </a:tblGrid>
              <a:tr h="233085">
                <a:tc>
                  <a:txBody>
                    <a:bodyPr/>
                    <a:lstStyle/>
                    <a:p>
                      <a:r>
                        <a:rPr lang="en-US" dirty="0" smtClean="0"/>
                        <a:t>Porosity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l-GR" baseline="0" dirty="0" smtClean="0"/>
                        <a:t>φ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</a:tr>
              <a:tr h="233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-22%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-5 %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-35 %</a:t>
                      </a:r>
                      <a:endParaRPr lang="en-US" dirty="0" smtClean="0">
                        <a:latin typeface="NimbusRomNo9L-Regu"/>
                      </a:endParaRPr>
                    </a:p>
                  </a:txBody>
                  <a:tcPr/>
                </a:tc>
              </a:tr>
              <a:tr h="233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-31%</a:t>
                      </a:r>
                      <a:endParaRPr lang="en-US" dirty="0" smtClean="0">
                        <a:latin typeface="NimbusRomNo9L-Regu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45076" y="-633"/>
            <a:ext cx="8594124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to brine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substitution: Thomsen’s parameters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549072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Shear-wave splitting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independent on fluids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sensitive to fluids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04623"/>
              </p:ext>
            </p:extLst>
          </p:nvPr>
        </p:nvGraphicFramePr>
        <p:xfrm>
          <a:off x="3005138" y="2649538"/>
          <a:ext cx="25955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Equation" r:id="rId3" imgW="1892160" imgH="761760" progId="Equation.DSMT4">
                  <p:embed/>
                </p:oleObj>
              </mc:Choice>
              <mc:Fallback>
                <p:oleObj name="Equation" r:id="rId3" imgW="189216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649538"/>
                        <a:ext cx="25955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12560"/>
              </p:ext>
            </p:extLst>
          </p:nvPr>
        </p:nvGraphicFramePr>
        <p:xfrm>
          <a:off x="5791200" y="2667000"/>
          <a:ext cx="26003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Equation" r:id="rId5" imgW="1879560" imgH="761760" progId="Equation.DSMT4">
                  <p:embed/>
                </p:oleObj>
              </mc:Choice>
              <mc:Fallback>
                <p:oleObj name="Equation" r:id="rId5" imgW="1879560" imgH="7617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667000"/>
                        <a:ext cx="26003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08428" y="1295400"/>
            <a:ext cx="4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3237" y="3709429"/>
            <a:ext cx="4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3429362"/>
            <a:ext cx="1360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Bakulin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2000)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 r="8136" b="5527"/>
          <a:stretch/>
        </p:blipFill>
        <p:spPr bwMode="auto">
          <a:xfrm>
            <a:off x="286422" y="962452"/>
            <a:ext cx="2582076" cy="36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58698" y="4724400"/>
            <a:ext cx="2236902" cy="1474212"/>
            <a:chOff x="6591300" y="1274802"/>
            <a:chExt cx="2236902" cy="147421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705600" y="1447800"/>
              <a:ext cx="1143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05600" y="1828800"/>
              <a:ext cx="1143000" cy="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907624" y="1274802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=5%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3802" y="16441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=25%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1300" y="2041128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for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</a:t>
              </a:r>
            </a:p>
            <a:p>
              <a:r>
                <a:rPr lang="en-US" sz="20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for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brine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ube 29"/>
          <p:cNvSpPr/>
          <p:nvPr/>
        </p:nvSpPr>
        <p:spPr>
          <a:xfrm>
            <a:off x="5939618" y="3903167"/>
            <a:ext cx="2460442" cy="1193016"/>
          </a:xfrm>
          <a:prstGeom prst="cube">
            <a:avLst>
              <a:gd name="adj" fmla="val 4934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24686" y="4072947"/>
            <a:ext cx="2055955" cy="1030254"/>
            <a:chOff x="1488919" y="3079950"/>
            <a:chExt cx="2375004" cy="1118670"/>
          </a:xfrm>
        </p:grpSpPr>
        <p:grpSp>
          <p:nvGrpSpPr>
            <p:cNvPr id="39" name="Group 38"/>
            <p:cNvGrpSpPr/>
            <p:nvPr/>
          </p:nvGrpSpPr>
          <p:grpSpPr>
            <a:xfrm>
              <a:off x="2106930" y="3543300"/>
              <a:ext cx="18288" cy="528993"/>
              <a:chOff x="3185160" y="3543300"/>
              <a:chExt cx="45720" cy="528993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550670" y="3543300"/>
              <a:ext cx="18288" cy="528993"/>
              <a:chOff x="3185160" y="3543300"/>
              <a:chExt cx="45720" cy="528993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870710" y="3832860"/>
              <a:ext cx="18288" cy="365760"/>
              <a:chOff x="3185160" y="3543300"/>
              <a:chExt cx="45720" cy="528993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327910" y="3688080"/>
              <a:ext cx="18288" cy="274320"/>
              <a:chOff x="3185160" y="3543300"/>
              <a:chExt cx="45720" cy="528993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556510" y="3547110"/>
              <a:ext cx="18288" cy="528993"/>
              <a:chOff x="3185160" y="3543300"/>
              <a:chExt cx="45720" cy="528993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785110" y="3535680"/>
              <a:ext cx="18288" cy="528993"/>
              <a:chOff x="3185160" y="3543300"/>
              <a:chExt cx="45720" cy="52899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166110" y="3657600"/>
              <a:ext cx="18288" cy="528993"/>
              <a:chOff x="3185160" y="3543300"/>
              <a:chExt cx="45720" cy="52899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2700000">
              <a:off x="1744272" y="3087487"/>
              <a:ext cx="18288" cy="528993"/>
              <a:chOff x="3185160" y="3543300"/>
              <a:chExt cx="45720" cy="528993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2700000">
              <a:off x="2295089" y="3091297"/>
              <a:ext cx="18288" cy="528993"/>
              <a:chOff x="3185160" y="3543300"/>
              <a:chExt cx="45720" cy="528993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2700000">
              <a:off x="2748478" y="3091297"/>
              <a:ext cx="18288" cy="528993"/>
              <a:chOff x="3185160" y="3543300"/>
              <a:chExt cx="45720" cy="528993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2700000">
              <a:off x="2973269" y="3087488"/>
              <a:ext cx="18288" cy="528993"/>
              <a:chOff x="3185160" y="3543300"/>
              <a:chExt cx="45720" cy="52899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2700000">
              <a:off x="3502858" y="2824598"/>
              <a:ext cx="18288" cy="528993"/>
              <a:chOff x="3185160" y="3543300"/>
              <a:chExt cx="45720" cy="528993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2700000">
              <a:off x="2131259" y="2824597"/>
              <a:ext cx="18288" cy="528993"/>
              <a:chOff x="3185160" y="3543300"/>
              <a:chExt cx="45720" cy="528993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2700000">
              <a:off x="3717619" y="3090492"/>
              <a:ext cx="18288" cy="274320"/>
              <a:chOff x="3185160" y="3543300"/>
              <a:chExt cx="45720" cy="528993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2700000">
              <a:off x="2740859" y="2824597"/>
              <a:ext cx="18288" cy="528993"/>
              <a:chOff x="3185160" y="3543300"/>
              <a:chExt cx="45720" cy="528993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18516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 flipV="1">
                <a:off x="3192780" y="3543300"/>
                <a:ext cx="38100" cy="528993"/>
              </a:xfrm>
              <a:custGeom>
                <a:avLst/>
                <a:gdLst>
                  <a:gd name="connsiteX0" fmla="*/ 34290 w 38100"/>
                  <a:gd name="connsiteY0" fmla="*/ 0 h 528993"/>
                  <a:gd name="connsiteX1" fmla="*/ 30480 w 38100"/>
                  <a:gd name="connsiteY1" fmla="*/ 11430 h 528993"/>
                  <a:gd name="connsiteX2" fmla="*/ 15240 w 38100"/>
                  <a:gd name="connsiteY2" fmla="*/ 34290 h 528993"/>
                  <a:gd name="connsiteX3" fmla="*/ 7620 w 38100"/>
                  <a:gd name="connsiteY3" fmla="*/ 57150 h 528993"/>
                  <a:gd name="connsiteX4" fmla="*/ 19050 w 38100"/>
                  <a:gd name="connsiteY4" fmla="*/ 106680 h 528993"/>
                  <a:gd name="connsiteX5" fmla="*/ 26670 w 38100"/>
                  <a:gd name="connsiteY5" fmla="*/ 118110 h 528993"/>
                  <a:gd name="connsiteX6" fmla="*/ 38100 w 38100"/>
                  <a:gd name="connsiteY6" fmla="*/ 167640 h 528993"/>
                  <a:gd name="connsiteX7" fmla="*/ 34290 w 38100"/>
                  <a:gd name="connsiteY7" fmla="*/ 217170 h 528993"/>
                  <a:gd name="connsiteX8" fmla="*/ 26670 w 38100"/>
                  <a:gd name="connsiteY8" fmla="*/ 228600 h 528993"/>
                  <a:gd name="connsiteX9" fmla="*/ 22860 w 38100"/>
                  <a:gd name="connsiteY9" fmla="*/ 240030 h 528993"/>
                  <a:gd name="connsiteX10" fmla="*/ 11430 w 38100"/>
                  <a:gd name="connsiteY10" fmla="*/ 262890 h 528993"/>
                  <a:gd name="connsiteX11" fmla="*/ 15240 w 38100"/>
                  <a:gd name="connsiteY11" fmla="*/ 304800 h 528993"/>
                  <a:gd name="connsiteX12" fmla="*/ 19050 w 38100"/>
                  <a:gd name="connsiteY12" fmla="*/ 316230 h 528993"/>
                  <a:gd name="connsiteX13" fmla="*/ 22860 w 38100"/>
                  <a:gd name="connsiteY13" fmla="*/ 339090 h 528993"/>
                  <a:gd name="connsiteX14" fmla="*/ 26670 w 38100"/>
                  <a:gd name="connsiteY14" fmla="*/ 350520 h 528993"/>
                  <a:gd name="connsiteX15" fmla="*/ 30480 w 38100"/>
                  <a:gd name="connsiteY15" fmla="*/ 369570 h 528993"/>
                  <a:gd name="connsiteX16" fmla="*/ 22860 w 38100"/>
                  <a:gd name="connsiteY16" fmla="*/ 426720 h 528993"/>
                  <a:gd name="connsiteX17" fmla="*/ 7620 w 38100"/>
                  <a:gd name="connsiteY17" fmla="*/ 449580 h 528993"/>
                  <a:gd name="connsiteX18" fmla="*/ 0 w 38100"/>
                  <a:gd name="connsiteY18" fmla="*/ 472440 h 528993"/>
                  <a:gd name="connsiteX19" fmla="*/ 3810 w 38100"/>
                  <a:gd name="connsiteY19" fmla="*/ 495300 h 528993"/>
                  <a:gd name="connsiteX20" fmla="*/ 11430 w 38100"/>
                  <a:gd name="connsiteY20" fmla="*/ 525780 h 52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100" h="528993">
                    <a:moveTo>
                      <a:pt x="34290" y="0"/>
                    </a:moveTo>
                    <a:cubicBezTo>
                      <a:pt x="33020" y="3810"/>
                      <a:pt x="32430" y="7919"/>
                      <a:pt x="30480" y="11430"/>
                    </a:cubicBezTo>
                    <a:cubicBezTo>
                      <a:pt x="26032" y="19436"/>
                      <a:pt x="18136" y="25602"/>
                      <a:pt x="15240" y="34290"/>
                    </a:cubicBezTo>
                    <a:lnTo>
                      <a:pt x="7620" y="57150"/>
                    </a:lnTo>
                    <a:cubicBezTo>
                      <a:pt x="9377" y="69446"/>
                      <a:pt x="11443" y="95269"/>
                      <a:pt x="19050" y="106680"/>
                    </a:cubicBezTo>
                    <a:lnTo>
                      <a:pt x="26670" y="118110"/>
                    </a:lnTo>
                    <a:cubicBezTo>
                      <a:pt x="35078" y="160148"/>
                      <a:pt x="30194" y="143923"/>
                      <a:pt x="38100" y="167640"/>
                    </a:cubicBezTo>
                    <a:cubicBezTo>
                      <a:pt x="36830" y="184150"/>
                      <a:pt x="37342" y="200895"/>
                      <a:pt x="34290" y="217170"/>
                    </a:cubicBezTo>
                    <a:cubicBezTo>
                      <a:pt x="33446" y="221671"/>
                      <a:pt x="28718" y="224504"/>
                      <a:pt x="26670" y="228600"/>
                    </a:cubicBezTo>
                    <a:cubicBezTo>
                      <a:pt x="24874" y="232192"/>
                      <a:pt x="24656" y="236438"/>
                      <a:pt x="22860" y="240030"/>
                    </a:cubicBezTo>
                    <a:cubicBezTo>
                      <a:pt x="8088" y="269573"/>
                      <a:pt x="21007" y="234160"/>
                      <a:pt x="11430" y="262890"/>
                    </a:cubicBezTo>
                    <a:cubicBezTo>
                      <a:pt x="12700" y="276860"/>
                      <a:pt x="13256" y="290913"/>
                      <a:pt x="15240" y="304800"/>
                    </a:cubicBezTo>
                    <a:cubicBezTo>
                      <a:pt x="15808" y="308776"/>
                      <a:pt x="18179" y="312310"/>
                      <a:pt x="19050" y="316230"/>
                    </a:cubicBezTo>
                    <a:cubicBezTo>
                      <a:pt x="20726" y="323771"/>
                      <a:pt x="21184" y="331549"/>
                      <a:pt x="22860" y="339090"/>
                    </a:cubicBezTo>
                    <a:cubicBezTo>
                      <a:pt x="23731" y="343010"/>
                      <a:pt x="25696" y="346624"/>
                      <a:pt x="26670" y="350520"/>
                    </a:cubicBezTo>
                    <a:cubicBezTo>
                      <a:pt x="28241" y="356802"/>
                      <a:pt x="29210" y="363220"/>
                      <a:pt x="30480" y="369570"/>
                    </a:cubicBezTo>
                    <a:cubicBezTo>
                      <a:pt x="30210" y="372813"/>
                      <a:pt x="30489" y="412988"/>
                      <a:pt x="22860" y="426720"/>
                    </a:cubicBezTo>
                    <a:cubicBezTo>
                      <a:pt x="18412" y="434726"/>
                      <a:pt x="10516" y="440892"/>
                      <a:pt x="7620" y="449580"/>
                    </a:cubicBezTo>
                    <a:lnTo>
                      <a:pt x="0" y="472440"/>
                    </a:lnTo>
                    <a:cubicBezTo>
                      <a:pt x="1270" y="480060"/>
                      <a:pt x="1936" y="487806"/>
                      <a:pt x="3810" y="495300"/>
                    </a:cubicBezTo>
                    <a:cubicBezTo>
                      <a:pt x="12233" y="528993"/>
                      <a:pt x="11430" y="507464"/>
                      <a:pt x="11430" y="525780"/>
                    </a:cubicBezTo>
                  </a:path>
                </a:pathLst>
              </a:cu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917443" y="3823830"/>
            <a:ext cx="497276" cy="360047"/>
            <a:chOff x="3540355" y="2733254"/>
            <a:chExt cx="574445" cy="39094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733800" y="2743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3543300" y="29337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300000" flipH="1">
              <a:off x="3540355" y="2733254"/>
              <a:ext cx="18688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332101" y="3675584"/>
            <a:ext cx="197891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3942258"/>
            <a:ext cx="197891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9407" y="4092646"/>
            <a:ext cx="197891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2" name="Group 7171"/>
          <p:cNvGrpSpPr/>
          <p:nvPr/>
        </p:nvGrpSpPr>
        <p:grpSpPr>
          <a:xfrm>
            <a:off x="2971800" y="3675583"/>
            <a:ext cx="2627702" cy="1420645"/>
            <a:chOff x="2971800" y="3675583"/>
            <a:chExt cx="2627702" cy="1420645"/>
          </a:xfrm>
        </p:grpSpPr>
        <p:sp>
          <p:nvSpPr>
            <p:cNvPr id="112" name="TextBox 111"/>
            <p:cNvSpPr txBox="1"/>
            <p:nvPr/>
          </p:nvSpPr>
          <p:spPr>
            <a:xfrm>
              <a:off x="3505200" y="3675583"/>
              <a:ext cx="198921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71" name="Group 7170"/>
            <p:cNvGrpSpPr/>
            <p:nvPr/>
          </p:nvGrpSpPr>
          <p:grpSpPr>
            <a:xfrm>
              <a:off x="3212448" y="3959956"/>
              <a:ext cx="2320084" cy="993044"/>
              <a:chOff x="3212448" y="3973352"/>
              <a:chExt cx="2320084" cy="993044"/>
            </a:xfrm>
          </p:grpSpPr>
          <p:grpSp>
            <p:nvGrpSpPr>
              <p:cNvPr id="100" name="Group 99"/>
              <p:cNvGrpSpPr/>
              <p:nvPr/>
            </p:nvGrpSpPr>
            <p:grpSpPr>
              <a:xfrm rot="16200000">
                <a:off x="4526852" y="3792054"/>
                <a:ext cx="16843" cy="1193527"/>
                <a:chOff x="3185160" y="3543300"/>
                <a:chExt cx="45720" cy="528993"/>
              </a:xfrm>
            </p:grpSpPr>
            <p:sp>
              <p:nvSpPr>
                <p:cNvPr id="142" name="Freeform 14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135353" y="4394431"/>
                <a:ext cx="15914" cy="505294"/>
                <a:chOff x="3185160" y="3543300"/>
                <a:chExt cx="45720" cy="528993"/>
              </a:xfrm>
            </p:grpSpPr>
            <p:sp>
              <p:nvSpPr>
                <p:cNvPr id="140" name="Freeform 13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5400581" y="4254072"/>
                <a:ext cx="15914" cy="168431"/>
                <a:chOff x="3185160" y="3543300"/>
                <a:chExt cx="45720" cy="528993"/>
              </a:xfrm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5069045" y="4713749"/>
                <a:ext cx="15914" cy="252647"/>
                <a:chOff x="3185160" y="3543300"/>
                <a:chExt cx="45720" cy="528993"/>
              </a:xfrm>
            </p:grpSpPr>
            <p:sp>
              <p:nvSpPr>
                <p:cNvPr id="136" name="Freeform 13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5334274" y="4369868"/>
                <a:ext cx="15914" cy="421078"/>
                <a:chOff x="3185160" y="3543300"/>
                <a:chExt cx="45720" cy="528993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 rot="16200000">
                <a:off x="3761006" y="4033176"/>
                <a:ext cx="16843" cy="318274"/>
                <a:chOff x="3185160" y="3543300"/>
                <a:chExt cx="45720" cy="528993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 rot="16200000">
                <a:off x="4543429" y="3773464"/>
                <a:ext cx="16843" cy="556979"/>
                <a:chOff x="3185160" y="3543300"/>
                <a:chExt cx="45720" cy="528993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 rot="16200000">
                <a:off x="4821918" y="3834255"/>
                <a:ext cx="16843" cy="716116"/>
                <a:chOff x="3185160" y="3543300"/>
                <a:chExt cx="45720" cy="528993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 rot="16200000">
                <a:off x="3434184" y="4172695"/>
                <a:ext cx="16843" cy="460315"/>
                <a:chOff x="3185160" y="3543300"/>
                <a:chExt cx="45720" cy="528993"/>
              </a:xfrm>
            </p:grpSpPr>
            <p:sp>
              <p:nvSpPr>
                <p:cNvPr id="126" name="Freeform 125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 rot="16200000">
                <a:off x="3880358" y="3703284"/>
                <a:ext cx="16843" cy="556979"/>
                <a:chOff x="3185160" y="3543300"/>
                <a:chExt cx="45720" cy="528993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 rot="16200000">
                <a:off x="5392159" y="3862421"/>
                <a:ext cx="16843" cy="238705"/>
                <a:chOff x="3185160" y="3543300"/>
                <a:chExt cx="45720" cy="528993"/>
              </a:xfrm>
            </p:grpSpPr>
            <p:sp>
              <p:nvSpPr>
                <p:cNvPr id="122" name="Freeform 121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5516618" y="3990898"/>
                <a:ext cx="15914" cy="421078"/>
                <a:chOff x="3185160" y="3543300"/>
                <a:chExt cx="45720" cy="528993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3" name="TextBox 112"/>
            <p:cNvSpPr txBox="1"/>
            <p:nvPr/>
          </p:nvSpPr>
          <p:spPr>
            <a:xfrm>
              <a:off x="3146141" y="4092658"/>
              <a:ext cx="198921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71800" y="3950657"/>
              <a:ext cx="198921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098269" y="3816734"/>
              <a:ext cx="499866" cy="360059"/>
              <a:chOff x="3540355" y="2733254"/>
              <a:chExt cx="574445" cy="390946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>
                <a:off x="3733800" y="2743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5400000">
                <a:off x="3543300" y="2933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rot="300000" flipH="1">
                <a:off x="3540355" y="2733254"/>
                <a:ext cx="18688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Cube 115"/>
            <p:cNvSpPr/>
            <p:nvPr/>
          </p:nvSpPr>
          <p:spPr>
            <a:xfrm>
              <a:off x="3126248" y="3903173"/>
              <a:ext cx="2473254" cy="1193055"/>
            </a:xfrm>
            <a:prstGeom prst="cube">
              <a:avLst>
                <a:gd name="adj" fmla="val 4934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168" name="Object 7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16225"/>
              </p:ext>
            </p:extLst>
          </p:nvPr>
        </p:nvGraphicFramePr>
        <p:xfrm>
          <a:off x="1303839" y="1157416"/>
          <a:ext cx="1104827" cy="33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Equation" r:id="rId8" imgW="749160" imgH="228600" progId="Equation.DSMT4">
                  <p:embed/>
                </p:oleObj>
              </mc:Choice>
              <mc:Fallback>
                <p:oleObj name="Equation" r:id="rId8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3839" y="1157416"/>
                        <a:ext cx="1104827" cy="337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7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75102"/>
              </p:ext>
            </p:extLst>
          </p:nvPr>
        </p:nvGraphicFramePr>
        <p:xfrm>
          <a:off x="1375568" y="3033499"/>
          <a:ext cx="12112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5568" y="3033499"/>
                        <a:ext cx="121126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extBox 7169"/>
          <p:cNvSpPr txBox="1"/>
          <p:nvPr/>
        </p:nvSpPr>
        <p:spPr>
          <a:xfrm>
            <a:off x="3432367" y="2273643"/>
            <a:ext cx="130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 plane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188211" y="2273643"/>
            <a:ext cx="130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XZ plane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478862" y="136199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brine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624382" y="338575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brine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642588" y="188371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257721" y="400101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29630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70831"/>
              </p:ext>
            </p:extLst>
          </p:nvPr>
        </p:nvGraphicFramePr>
        <p:xfrm>
          <a:off x="6168090" y="3276600"/>
          <a:ext cx="2747836" cy="1097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73918"/>
                <a:gridCol w="1373918"/>
              </a:tblGrid>
              <a:tr h="277622">
                <a:tc>
                  <a:txBody>
                    <a:bodyPr/>
                    <a:lstStyle/>
                    <a:p>
                      <a:r>
                        <a:rPr lang="en-US" dirty="0" smtClean="0"/>
                        <a:t>Porosity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l-GR" baseline="0" dirty="0" smtClean="0"/>
                        <a:t>φ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 AVAZ (30°)</a:t>
                      </a:r>
                      <a:endParaRPr lang="en-US" dirty="0" smtClean="0">
                        <a:latin typeface="NimbusRomNo9L-Regu"/>
                      </a:endParaRPr>
                    </a:p>
                  </a:txBody>
                  <a:tcPr/>
                </a:tc>
              </a:tr>
              <a:tr h="277622"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12%</a:t>
                      </a:r>
                      <a:endParaRPr lang="en-US" dirty="0" smtClean="0">
                        <a:latin typeface="NimbusRomNo9L-Regu"/>
                      </a:endParaRPr>
                    </a:p>
                  </a:txBody>
                  <a:tcPr/>
                </a:tc>
              </a:tr>
              <a:tr h="277622"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-6%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45076" y="-633"/>
            <a:ext cx="8594124" cy="65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to brine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substitution: AVAZ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270" y="5269307"/>
            <a:ext cx="716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High-porosity: gas sands have more azimuthal amplitude variations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Low-porosity: wet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azimuthal amplitude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528400"/>
            <a:ext cx="5419880" cy="3047022"/>
            <a:chOff x="614028" y="910044"/>
            <a:chExt cx="5419880" cy="3047022"/>
          </a:xfrm>
        </p:grpSpPr>
        <p:grpSp>
          <p:nvGrpSpPr>
            <p:cNvPr id="13" name="Group 12"/>
            <p:cNvGrpSpPr/>
            <p:nvPr/>
          </p:nvGrpSpPr>
          <p:grpSpPr>
            <a:xfrm>
              <a:off x="614028" y="911496"/>
              <a:ext cx="5419880" cy="3045570"/>
              <a:chOff x="614028" y="911496"/>
              <a:chExt cx="5419880" cy="3045570"/>
            </a:xfrm>
          </p:grpSpPr>
          <p:pic>
            <p:nvPicPr>
              <p:cNvPr id="5122" name="Picture 2" descr="C:\Users\lhuang\Desktop\flsub-ort-eps-converted-to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59"/>
              <a:stretch/>
            </p:blipFill>
            <p:spPr bwMode="auto">
              <a:xfrm>
                <a:off x="5426676" y="911496"/>
                <a:ext cx="607232" cy="3042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lhuang\Desktop\flsub-ort-eps-converted-to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086"/>
              <a:stretch/>
            </p:blipFill>
            <p:spPr bwMode="auto">
              <a:xfrm>
                <a:off x="614028" y="914400"/>
                <a:ext cx="4971226" cy="3042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/>
          </p:nvSpPr>
          <p:spPr>
            <a:xfrm>
              <a:off x="1524000" y="911496"/>
              <a:ext cx="304800" cy="307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9115" y="910044"/>
              <a:ext cx="304800" cy="307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275181" y="1209927"/>
            <a:ext cx="2417026" cy="1634157"/>
            <a:chOff x="6034734" y="1413143"/>
            <a:chExt cx="2855321" cy="2377396"/>
          </a:xfrm>
        </p:grpSpPr>
        <p:grpSp>
          <p:nvGrpSpPr>
            <p:cNvPr id="114" name="Group 113"/>
            <p:cNvGrpSpPr/>
            <p:nvPr/>
          </p:nvGrpSpPr>
          <p:grpSpPr>
            <a:xfrm>
              <a:off x="6034734" y="1847235"/>
              <a:ext cx="2843802" cy="1943304"/>
              <a:chOff x="5995398" y="1845473"/>
              <a:chExt cx="2843802" cy="1943304"/>
            </a:xfrm>
          </p:grpSpPr>
          <p:sp>
            <p:nvSpPr>
              <p:cNvPr id="55" name="Cube 54"/>
              <p:cNvSpPr/>
              <p:nvPr/>
            </p:nvSpPr>
            <p:spPr>
              <a:xfrm>
                <a:off x="5995398" y="2485757"/>
                <a:ext cx="2842260" cy="1295400"/>
              </a:xfrm>
              <a:prstGeom prst="cube">
                <a:avLst>
                  <a:gd name="adj" fmla="val 49348"/>
                </a:avLst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155418" y="3133457"/>
                <a:ext cx="18288" cy="528993"/>
                <a:chOff x="3185160" y="3543300"/>
                <a:chExt cx="45720" cy="528993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475458" y="3423017"/>
                <a:ext cx="18288" cy="365760"/>
                <a:chOff x="3185160" y="3543300"/>
                <a:chExt cx="45720" cy="528993"/>
              </a:xfrm>
            </p:grpSpPr>
            <p:sp>
              <p:nvSpPr>
                <p:cNvPr id="109" name="Freeform 108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711678" y="3133457"/>
                <a:ext cx="18288" cy="528993"/>
                <a:chOff x="3185160" y="3543300"/>
                <a:chExt cx="45720" cy="528993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932658" y="3278237"/>
                <a:ext cx="18288" cy="274320"/>
                <a:chOff x="3185160" y="3543300"/>
                <a:chExt cx="45720" cy="528993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161258" y="3137267"/>
                <a:ext cx="18288" cy="528993"/>
                <a:chOff x="3185160" y="3543300"/>
                <a:chExt cx="45720" cy="528993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389858" y="3125837"/>
                <a:ext cx="18288" cy="528993"/>
                <a:chOff x="3185160" y="3543300"/>
                <a:chExt cx="45720" cy="528993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770858" y="3247757"/>
                <a:ext cx="18288" cy="528993"/>
                <a:chOff x="3185160" y="3543300"/>
                <a:chExt cx="45720" cy="528993"/>
              </a:xfrm>
            </p:grpSpPr>
            <p:sp>
              <p:nvSpPr>
                <p:cNvPr id="99" name="Freeform 98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 rot="2700000">
                <a:off x="6349020" y="2677644"/>
                <a:ext cx="18288" cy="528993"/>
                <a:chOff x="3185160" y="3543300"/>
                <a:chExt cx="45720" cy="528993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 rot="2700000">
                <a:off x="6899837" y="2681454"/>
                <a:ext cx="18288" cy="528993"/>
                <a:chOff x="3185160" y="3543300"/>
                <a:chExt cx="45720" cy="528993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 rot="2700000">
                <a:off x="7353226" y="2681454"/>
                <a:ext cx="18288" cy="528993"/>
                <a:chOff x="3185160" y="3543300"/>
                <a:chExt cx="45720" cy="528993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2700000">
                <a:off x="7578017" y="2677645"/>
                <a:ext cx="18288" cy="528993"/>
                <a:chOff x="3185160" y="3543300"/>
                <a:chExt cx="45720" cy="528993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2700000">
                <a:off x="8107606" y="2414755"/>
                <a:ext cx="18288" cy="528993"/>
                <a:chOff x="3185160" y="3543300"/>
                <a:chExt cx="45720" cy="528993"/>
              </a:xfrm>
            </p:grpSpPr>
            <p:sp>
              <p:nvSpPr>
                <p:cNvPr id="89" name="Freeform 88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 rot="2700000">
                <a:off x="6736007" y="2414754"/>
                <a:ext cx="18288" cy="528993"/>
                <a:chOff x="3185160" y="3543300"/>
                <a:chExt cx="45720" cy="528993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2700000">
                <a:off x="8322367" y="2680649"/>
                <a:ext cx="18288" cy="274320"/>
                <a:chOff x="3185160" y="3543300"/>
                <a:chExt cx="45720" cy="528993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rot="2700000">
                <a:off x="7345607" y="2414754"/>
                <a:ext cx="18288" cy="528993"/>
                <a:chOff x="3185160" y="3543300"/>
                <a:chExt cx="45720" cy="528993"/>
              </a:xfrm>
            </p:grpSpPr>
            <p:sp>
              <p:nvSpPr>
                <p:cNvPr id="83" name="Freeform 82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rot="16200000">
                <a:off x="7605504" y="2327262"/>
                <a:ext cx="18288" cy="1371600"/>
                <a:chOff x="3185160" y="3543300"/>
                <a:chExt cx="45720" cy="528993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8304258" y="3019157"/>
                <a:ext cx="18288" cy="548640"/>
                <a:chOff x="3185160" y="3543300"/>
                <a:chExt cx="45720" cy="52899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8609058" y="2866757"/>
                <a:ext cx="18288" cy="182880"/>
                <a:chOff x="3185160" y="3543300"/>
                <a:chExt cx="45720" cy="528993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228058" y="3365867"/>
                <a:ext cx="18288" cy="274320"/>
                <a:chOff x="3185160" y="3543300"/>
                <a:chExt cx="45720" cy="528993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8532858" y="2992487"/>
                <a:ext cx="18288" cy="457200"/>
                <a:chOff x="3185160" y="3543300"/>
                <a:chExt cx="45720" cy="528993"/>
              </a:xfrm>
            </p:grpSpPr>
            <p:sp>
              <p:nvSpPr>
                <p:cNvPr id="73" name="Freeform 72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rot="16200000">
                <a:off x="6725395" y="2616820"/>
                <a:ext cx="18288" cy="365760"/>
                <a:chOff x="3185160" y="3543300"/>
                <a:chExt cx="45720" cy="528993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16200000">
                <a:off x="7624554" y="2327260"/>
                <a:ext cx="18288" cy="640080"/>
                <a:chOff x="3185160" y="3543300"/>
                <a:chExt cx="45720" cy="528993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 rot="16200000">
                <a:off x="7944594" y="2388220"/>
                <a:ext cx="18288" cy="822960"/>
                <a:chOff x="3185160" y="3543300"/>
                <a:chExt cx="45720" cy="528993"/>
              </a:xfrm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 rot="16200000">
                <a:off x="6349811" y="2763804"/>
                <a:ext cx="18288" cy="528993"/>
                <a:chOff x="3185160" y="3543300"/>
                <a:chExt cx="45720" cy="528993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16200000">
                <a:off x="6862554" y="2251060"/>
                <a:ext cx="18288" cy="640080"/>
                <a:chOff x="3185160" y="3543300"/>
                <a:chExt cx="45720" cy="528993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16200000">
                <a:off x="8599914" y="2433940"/>
                <a:ext cx="18288" cy="274320"/>
                <a:chOff x="3185160" y="3543300"/>
                <a:chExt cx="45720" cy="528993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8742408" y="2581007"/>
                <a:ext cx="18288" cy="457200"/>
                <a:chOff x="3185160" y="3543300"/>
                <a:chExt cx="45720" cy="528993"/>
              </a:xfrm>
            </p:grpSpPr>
            <p:sp>
              <p:nvSpPr>
                <p:cNvPr id="59" name="Freeform 58"/>
                <p:cNvSpPr/>
                <p:nvPr/>
              </p:nvSpPr>
              <p:spPr>
                <a:xfrm>
                  <a:off x="318516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 flipV="1">
                  <a:off x="3192780" y="3543300"/>
                  <a:ext cx="38100" cy="528993"/>
                </a:xfrm>
                <a:custGeom>
                  <a:avLst/>
                  <a:gdLst>
                    <a:gd name="connsiteX0" fmla="*/ 34290 w 38100"/>
                    <a:gd name="connsiteY0" fmla="*/ 0 h 528993"/>
                    <a:gd name="connsiteX1" fmla="*/ 30480 w 38100"/>
                    <a:gd name="connsiteY1" fmla="*/ 11430 h 528993"/>
                    <a:gd name="connsiteX2" fmla="*/ 15240 w 38100"/>
                    <a:gd name="connsiteY2" fmla="*/ 34290 h 528993"/>
                    <a:gd name="connsiteX3" fmla="*/ 7620 w 38100"/>
                    <a:gd name="connsiteY3" fmla="*/ 57150 h 528993"/>
                    <a:gd name="connsiteX4" fmla="*/ 19050 w 38100"/>
                    <a:gd name="connsiteY4" fmla="*/ 106680 h 528993"/>
                    <a:gd name="connsiteX5" fmla="*/ 26670 w 38100"/>
                    <a:gd name="connsiteY5" fmla="*/ 118110 h 528993"/>
                    <a:gd name="connsiteX6" fmla="*/ 38100 w 38100"/>
                    <a:gd name="connsiteY6" fmla="*/ 167640 h 528993"/>
                    <a:gd name="connsiteX7" fmla="*/ 34290 w 38100"/>
                    <a:gd name="connsiteY7" fmla="*/ 217170 h 528993"/>
                    <a:gd name="connsiteX8" fmla="*/ 26670 w 38100"/>
                    <a:gd name="connsiteY8" fmla="*/ 228600 h 528993"/>
                    <a:gd name="connsiteX9" fmla="*/ 22860 w 38100"/>
                    <a:gd name="connsiteY9" fmla="*/ 240030 h 528993"/>
                    <a:gd name="connsiteX10" fmla="*/ 11430 w 38100"/>
                    <a:gd name="connsiteY10" fmla="*/ 262890 h 528993"/>
                    <a:gd name="connsiteX11" fmla="*/ 15240 w 38100"/>
                    <a:gd name="connsiteY11" fmla="*/ 304800 h 528993"/>
                    <a:gd name="connsiteX12" fmla="*/ 19050 w 38100"/>
                    <a:gd name="connsiteY12" fmla="*/ 316230 h 528993"/>
                    <a:gd name="connsiteX13" fmla="*/ 22860 w 38100"/>
                    <a:gd name="connsiteY13" fmla="*/ 339090 h 528993"/>
                    <a:gd name="connsiteX14" fmla="*/ 26670 w 38100"/>
                    <a:gd name="connsiteY14" fmla="*/ 350520 h 528993"/>
                    <a:gd name="connsiteX15" fmla="*/ 30480 w 38100"/>
                    <a:gd name="connsiteY15" fmla="*/ 369570 h 528993"/>
                    <a:gd name="connsiteX16" fmla="*/ 22860 w 38100"/>
                    <a:gd name="connsiteY16" fmla="*/ 426720 h 528993"/>
                    <a:gd name="connsiteX17" fmla="*/ 7620 w 38100"/>
                    <a:gd name="connsiteY17" fmla="*/ 449580 h 528993"/>
                    <a:gd name="connsiteX18" fmla="*/ 0 w 38100"/>
                    <a:gd name="connsiteY18" fmla="*/ 472440 h 528993"/>
                    <a:gd name="connsiteX19" fmla="*/ 3810 w 38100"/>
                    <a:gd name="connsiteY19" fmla="*/ 495300 h 528993"/>
                    <a:gd name="connsiteX20" fmla="*/ 11430 w 38100"/>
                    <a:gd name="connsiteY20" fmla="*/ 525780 h 52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100" h="528993">
                      <a:moveTo>
                        <a:pt x="34290" y="0"/>
                      </a:moveTo>
                      <a:cubicBezTo>
                        <a:pt x="33020" y="3810"/>
                        <a:pt x="32430" y="7919"/>
                        <a:pt x="30480" y="11430"/>
                      </a:cubicBezTo>
                      <a:cubicBezTo>
                        <a:pt x="26032" y="19436"/>
                        <a:pt x="18136" y="25602"/>
                        <a:pt x="15240" y="34290"/>
                      </a:cubicBezTo>
                      <a:lnTo>
                        <a:pt x="7620" y="57150"/>
                      </a:lnTo>
                      <a:cubicBezTo>
                        <a:pt x="9377" y="69446"/>
                        <a:pt x="11443" y="95269"/>
                        <a:pt x="19050" y="106680"/>
                      </a:cubicBezTo>
                      <a:lnTo>
                        <a:pt x="26670" y="118110"/>
                      </a:lnTo>
                      <a:cubicBezTo>
                        <a:pt x="35078" y="160148"/>
                        <a:pt x="30194" y="143923"/>
                        <a:pt x="38100" y="167640"/>
                      </a:cubicBezTo>
                      <a:cubicBezTo>
                        <a:pt x="36830" y="184150"/>
                        <a:pt x="37342" y="200895"/>
                        <a:pt x="34290" y="217170"/>
                      </a:cubicBezTo>
                      <a:cubicBezTo>
                        <a:pt x="33446" y="221671"/>
                        <a:pt x="28718" y="224504"/>
                        <a:pt x="26670" y="228600"/>
                      </a:cubicBezTo>
                      <a:cubicBezTo>
                        <a:pt x="24874" y="232192"/>
                        <a:pt x="24656" y="236438"/>
                        <a:pt x="22860" y="240030"/>
                      </a:cubicBezTo>
                      <a:cubicBezTo>
                        <a:pt x="8088" y="269573"/>
                        <a:pt x="21007" y="234160"/>
                        <a:pt x="11430" y="262890"/>
                      </a:cubicBezTo>
                      <a:cubicBezTo>
                        <a:pt x="12700" y="276860"/>
                        <a:pt x="13256" y="290913"/>
                        <a:pt x="15240" y="304800"/>
                      </a:cubicBezTo>
                      <a:cubicBezTo>
                        <a:pt x="15808" y="308776"/>
                        <a:pt x="18179" y="312310"/>
                        <a:pt x="19050" y="316230"/>
                      </a:cubicBezTo>
                      <a:cubicBezTo>
                        <a:pt x="20726" y="323771"/>
                        <a:pt x="21184" y="331549"/>
                        <a:pt x="22860" y="339090"/>
                      </a:cubicBezTo>
                      <a:cubicBezTo>
                        <a:pt x="23731" y="343010"/>
                        <a:pt x="25696" y="346624"/>
                        <a:pt x="26670" y="350520"/>
                      </a:cubicBezTo>
                      <a:cubicBezTo>
                        <a:pt x="28241" y="356802"/>
                        <a:pt x="29210" y="363220"/>
                        <a:pt x="30480" y="369570"/>
                      </a:cubicBezTo>
                      <a:cubicBezTo>
                        <a:pt x="30210" y="372813"/>
                        <a:pt x="30489" y="412988"/>
                        <a:pt x="22860" y="426720"/>
                      </a:cubicBezTo>
                      <a:cubicBezTo>
                        <a:pt x="18412" y="434726"/>
                        <a:pt x="10516" y="440892"/>
                        <a:pt x="7620" y="449580"/>
                      </a:cubicBezTo>
                      <a:lnTo>
                        <a:pt x="0" y="472440"/>
                      </a:lnTo>
                      <a:cubicBezTo>
                        <a:pt x="1270" y="480060"/>
                        <a:pt x="1936" y="487806"/>
                        <a:pt x="3810" y="495300"/>
                      </a:cubicBezTo>
                      <a:cubicBezTo>
                        <a:pt x="12233" y="528993"/>
                        <a:pt x="11430" y="507464"/>
                        <a:pt x="11430" y="525780"/>
                      </a:cubicBezTo>
                    </a:path>
                  </a:pathLst>
                </a:cu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3" name="Cube 112"/>
              <p:cNvSpPr/>
              <p:nvPr/>
            </p:nvSpPr>
            <p:spPr>
              <a:xfrm>
                <a:off x="5996940" y="1845473"/>
                <a:ext cx="2842260" cy="1295400"/>
              </a:xfrm>
              <a:prstGeom prst="cube">
                <a:avLst>
                  <a:gd name="adj" fmla="val 49348"/>
                </a:avLst>
              </a:prstGeom>
              <a:blipFill>
                <a:blip r:embed="rId3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tile tx="0" ty="0" sx="100000" sy="100000" flip="none" algn="tl"/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560775" y="2521712"/>
              <a:ext cx="1249419" cy="53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Shale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526757" y="3186853"/>
              <a:ext cx="1631828" cy="53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Sandstone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6346722" y="2133599"/>
              <a:ext cx="22684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8100000" flipV="1">
              <a:off x="6925123" y="2156529"/>
              <a:ext cx="9311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8015117" y="1720256"/>
              <a:ext cx="874938" cy="49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(0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°)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16728" y="1413143"/>
              <a:ext cx="1431666" cy="49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(90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°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04732" y="1136583"/>
            <a:ext cx="576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P-wave reflectivity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51928" y="1438760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(180°)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590800" y="4821643"/>
            <a:ext cx="3490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calculated from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Václav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Vavryčuk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Ivan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Pšenčík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1998)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" name="Rectangle 5119"/>
          <p:cNvSpPr/>
          <p:nvPr/>
        </p:nvSpPr>
        <p:spPr>
          <a:xfrm>
            <a:off x="1981200" y="4575422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(Azimuth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incidence angle)</a:t>
            </a:r>
          </a:p>
        </p:txBody>
      </p:sp>
    </p:spTree>
    <p:extLst>
      <p:ext uri="{BB962C8B-B14F-4D97-AF65-F5344CB8AC3E}">
        <p14:creationId xmlns:p14="http://schemas.microsoft.com/office/powerpoint/2010/main" val="29237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662</Words>
  <Application>Microsoft Office PowerPoint</Application>
  <PresentationFormat>On-screen Show (4:3)</PresentationFormat>
  <Paragraphs>200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NimbusRomNo9L-Regu</vt:lpstr>
      <vt:lpstr>宋体</vt:lpstr>
      <vt:lpstr>Arial</vt:lpstr>
      <vt:lpstr>Calibri</vt:lpstr>
      <vt:lpstr>Times New Roman</vt:lpstr>
      <vt:lpstr>Wingdings</vt:lpstr>
      <vt:lpstr>Office Theme</vt:lpstr>
      <vt:lpstr>Equation</vt:lpstr>
      <vt:lpstr>Fluid substitution effects on seismic anisotropy </vt:lpstr>
      <vt:lpstr>Outline</vt:lpstr>
      <vt:lpstr>PowerPoint Presentation</vt:lpstr>
      <vt:lpstr>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substitution effects on seismic anisotropy</dc:title>
  <dc:creator>lhuang</dc:creator>
  <cp:lastModifiedBy>Long Huang</cp:lastModifiedBy>
  <cp:revision>84</cp:revision>
  <dcterms:created xsi:type="dcterms:W3CDTF">2006-08-16T00:00:00Z</dcterms:created>
  <dcterms:modified xsi:type="dcterms:W3CDTF">2014-04-02T18:11:30Z</dcterms:modified>
</cp:coreProperties>
</file>